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84" r:id="rId2"/>
    <p:sldId id="303" r:id="rId3"/>
    <p:sldId id="304" r:id="rId4"/>
    <p:sldId id="324" r:id="rId5"/>
    <p:sldId id="32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22B4-F15F-47B4-B1C4-63DF3CBA724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7D36-4E38-41CC-9847-C59C4162EACF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64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22B4-F15F-47B4-B1C4-63DF3CBA724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7D36-4E38-41CC-9847-C59C4162EA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38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22B4-F15F-47B4-B1C4-63DF3CBA724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7D36-4E38-41CC-9847-C59C4162EA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7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22B4-F15F-47B4-B1C4-63DF3CBA724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7D36-4E38-41CC-9847-C59C4162EA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8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22B4-F15F-47B4-B1C4-63DF3CBA724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7D36-4E38-41CC-9847-C59C4162EACF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91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22B4-F15F-47B4-B1C4-63DF3CBA724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7D36-4E38-41CC-9847-C59C4162EA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22B4-F15F-47B4-B1C4-63DF3CBA724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7D36-4E38-41CC-9847-C59C4162EA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94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22B4-F15F-47B4-B1C4-63DF3CBA724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7D36-4E38-41CC-9847-C59C4162EA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0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22B4-F15F-47B4-B1C4-63DF3CBA724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7D36-4E38-41CC-9847-C59C4162EA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8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36E22B4-F15F-47B4-B1C4-63DF3CBA724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607D36-4E38-41CC-9847-C59C4162EA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2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22B4-F15F-47B4-B1C4-63DF3CBA724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7D36-4E38-41CC-9847-C59C4162EA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0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36E22B4-F15F-47B4-B1C4-63DF3CBA724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E607D36-4E38-41CC-9847-C59C4162EACF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08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b="1" dirty="0"/>
              <a:t>Tratados internacionales de Derechos Humanos                              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159" y="1845734"/>
            <a:ext cx="10058400" cy="4023360"/>
          </a:xfrm>
        </p:spPr>
        <p:txBody>
          <a:bodyPr>
            <a:normAutofit/>
          </a:bodyPr>
          <a:lstStyle/>
          <a:p>
            <a:pPr lvl="0"/>
            <a:r>
              <a:rPr lang="es-MX" sz="2800" dirty="0" smtClean="0"/>
              <a:t>Pacto </a:t>
            </a:r>
            <a:r>
              <a:rPr lang="es-MX" sz="2800" dirty="0"/>
              <a:t>Internacional de Derechos Civiles y Políticos </a:t>
            </a:r>
            <a:r>
              <a:rPr lang="es-MX" sz="2800" dirty="0" smtClean="0"/>
              <a:t>(1966</a:t>
            </a:r>
            <a:r>
              <a:rPr lang="es-MX" sz="2800" dirty="0" smtClean="0"/>
              <a:t>)</a:t>
            </a:r>
            <a:endParaRPr lang="es-MX" sz="2800" dirty="0"/>
          </a:p>
          <a:p>
            <a:pPr lvl="0"/>
            <a:r>
              <a:rPr lang="es-MX" sz="2800" dirty="0" smtClean="0"/>
              <a:t>Pacto </a:t>
            </a:r>
            <a:r>
              <a:rPr lang="es-MX" sz="2800" dirty="0"/>
              <a:t>Internacional de Derechos Económicos, Sociales y Culturales (1966</a:t>
            </a:r>
            <a:r>
              <a:rPr lang="es-MX" sz="2800" dirty="0" smtClean="0"/>
              <a:t>)</a:t>
            </a:r>
            <a:endParaRPr lang="es-MX" sz="2800" dirty="0"/>
          </a:p>
          <a:p>
            <a:pPr lvl="0"/>
            <a:r>
              <a:rPr lang="es-MX" sz="2800" dirty="0" smtClean="0"/>
              <a:t>Convención </a:t>
            </a:r>
            <a:r>
              <a:rPr lang="es-MX" sz="2800" dirty="0"/>
              <a:t>Internacional sobre la Eliminación de Todas las Formas de Discriminación Racial (1965</a:t>
            </a:r>
            <a:r>
              <a:rPr lang="es-MX" sz="2800" dirty="0" smtClean="0"/>
              <a:t>)</a:t>
            </a:r>
            <a:endParaRPr lang="es-MX" sz="2800" dirty="0"/>
          </a:p>
          <a:p>
            <a:pPr lvl="0"/>
            <a:r>
              <a:rPr lang="es-MX" sz="2800" dirty="0" smtClean="0"/>
              <a:t>Convención </a:t>
            </a:r>
            <a:r>
              <a:rPr lang="es-MX" sz="2800" dirty="0"/>
              <a:t>Internacional sobre la Eliminación de Todas las Formas de Discriminación de la Mujer (1979</a:t>
            </a:r>
            <a:r>
              <a:rPr lang="es-MX" sz="2800" dirty="0" smtClean="0"/>
              <a:t>)</a:t>
            </a:r>
            <a:endParaRPr lang="es-MX" sz="2800" dirty="0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noProof="1"/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05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b="1" dirty="0"/>
              <a:t>Tratados internacionales de Derechos </a:t>
            </a:r>
            <a:r>
              <a:rPr lang="es-MX" b="1" dirty="0" smtClean="0"/>
              <a:t>Humanos (a continuación)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s-MX" sz="11200" dirty="0"/>
              <a:t>Convención Internacional contra la Tortura y otros tratos o penas crueles, inhumanas o degradantes (1984)</a:t>
            </a:r>
          </a:p>
          <a:p>
            <a:pPr lvl="0"/>
            <a:r>
              <a:rPr lang="es-MX" sz="11200" dirty="0"/>
              <a:t>Convención Internacional sobre los Derechos del Niño (1989)</a:t>
            </a:r>
          </a:p>
          <a:p>
            <a:pPr lvl="0"/>
            <a:r>
              <a:rPr lang="es-MX" sz="11200" dirty="0"/>
              <a:t>Convención Internacional sobre la Protección de los Derechos de Todos los Trabajadores Migratorios y de sus familiares (1990)</a:t>
            </a:r>
          </a:p>
          <a:p>
            <a:pPr lvl="0"/>
            <a:r>
              <a:rPr lang="es-MX" sz="11200" dirty="0"/>
              <a:t>Convención sobre los Derechos de las Personas con Discapacidad (2006)</a:t>
            </a:r>
          </a:p>
          <a:p>
            <a:pPr lvl="0"/>
            <a:r>
              <a:rPr lang="es-MX" sz="11200" dirty="0"/>
              <a:t>Convención Internacional sobre la Protección de todas las personas contra las desapariciones forzadas (2006)</a:t>
            </a:r>
          </a:p>
          <a:p>
            <a:endParaRPr lang="es-MX" sz="12800" i="1" dirty="0"/>
          </a:p>
          <a:p>
            <a:endParaRPr lang="cs-CZ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68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Artículo </a:t>
            </a:r>
            <a:r>
              <a:rPr lang="es-MX" b="1" dirty="0"/>
              <a:t>19 CDPD – Derecho a vivir de forma independiente y a ser incluido en la comunidad, parte a)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fontScale="25000" lnSpcReduction="20000"/>
          </a:bodyPr>
          <a:lstStyle/>
          <a:p>
            <a:r>
              <a:rPr lang="es-MX" sz="12800" dirty="0" smtClean="0"/>
              <a:t>Los Estados partes tienen que asegurar </a:t>
            </a:r>
            <a:r>
              <a:rPr lang="es-MX" sz="12800" dirty="0"/>
              <a:t>que:</a:t>
            </a:r>
          </a:p>
          <a:p>
            <a:endParaRPr lang="es-MX" sz="12800" dirty="0"/>
          </a:p>
          <a:p>
            <a:r>
              <a:rPr lang="es-MX" sz="12800" dirty="0"/>
              <a:t>a) las personas con discapacidad tengan la oportunidad de elegir su lugar de residencia y dónde y con quien quieren vivir, y no se vean obligadas a vivir con arreglo a un sistema de vida específico</a:t>
            </a:r>
          </a:p>
          <a:p>
            <a:r>
              <a:rPr lang="es-MX" sz="12800" i="1" dirty="0"/>
              <a:t>= se reitera el énfasis en el rol activo de la persona; no se menciona la palabra </a:t>
            </a:r>
            <a:r>
              <a:rPr lang="es-MX" sz="12800" b="1" dirty="0"/>
              <a:t>instituciones</a:t>
            </a:r>
            <a:r>
              <a:rPr lang="es-MX" sz="12800" b="1" i="1" dirty="0"/>
              <a:t> </a:t>
            </a:r>
            <a:r>
              <a:rPr lang="es-MX" sz="12800" i="1" dirty="0"/>
              <a:t>o </a:t>
            </a:r>
            <a:r>
              <a:rPr lang="es-MX" sz="12800" b="1" dirty="0"/>
              <a:t>cuidados institucionales </a:t>
            </a:r>
            <a:r>
              <a:rPr lang="es-MX" sz="12800" i="1" dirty="0"/>
              <a:t>pero sí se trata de una referencia indirecta a ellos</a:t>
            </a:r>
          </a:p>
          <a:p>
            <a:endParaRPr lang="es-MX" sz="12800" i="1" dirty="0"/>
          </a:p>
          <a:p>
            <a:endParaRPr lang="cs-CZ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5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Órganos del Consejo de Derechos Humanos (relatorías especiales, grupos de trabajo) de particular relevancia para México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967" y="1756525"/>
            <a:ext cx="10058400" cy="4023360"/>
          </a:xfrm>
        </p:spPr>
        <p:txBody>
          <a:bodyPr>
            <a:normAutofit fontScale="25000" lnSpcReduction="20000"/>
          </a:bodyPr>
          <a:lstStyle/>
          <a:p>
            <a:r>
              <a:rPr lang="es-MX" sz="12800" dirty="0" smtClean="0"/>
              <a:t>- RE sobre la tortura (visita oficial 2014)</a:t>
            </a:r>
            <a:endParaRPr lang="es-MX" sz="12800" dirty="0"/>
          </a:p>
          <a:p>
            <a:r>
              <a:rPr lang="es-MX" sz="12800" dirty="0" smtClean="0"/>
              <a:t>- RE sobre ejecuciones extrajudiciales (2015)</a:t>
            </a:r>
          </a:p>
          <a:p>
            <a:r>
              <a:rPr lang="es-MX" sz="12800" dirty="0" smtClean="0"/>
              <a:t>- RE sobre la situación de defensores de DDHH (2017)</a:t>
            </a:r>
          </a:p>
          <a:p>
            <a:r>
              <a:rPr lang="es-MX" sz="12800" dirty="0" smtClean="0"/>
              <a:t>- RE sobre pueblos indígenas (2017</a:t>
            </a:r>
            <a:r>
              <a:rPr lang="es-MX" sz="12800" dirty="0" smtClean="0"/>
              <a:t>)</a:t>
            </a:r>
          </a:p>
          <a:p>
            <a:r>
              <a:rPr lang="es-MX" sz="12800" dirty="0" smtClean="0"/>
              <a:t>- RE sobre derecho al agua y saneamiento (2017)</a:t>
            </a:r>
            <a:endParaRPr lang="es-MX" sz="12800" dirty="0" smtClean="0"/>
          </a:p>
          <a:p>
            <a:r>
              <a:rPr lang="es-MX" sz="12800" dirty="0" smtClean="0"/>
              <a:t>- RE sobre la libertad de expresión (2017)</a:t>
            </a:r>
          </a:p>
          <a:p>
            <a:r>
              <a:rPr lang="es-MX" sz="12800" dirty="0" smtClean="0"/>
              <a:t>- Grupo de trabajo sobre empresas y derechos humanos (2016)</a:t>
            </a:r>
          </a:p>
          <a:p>
            <a:r>
              <a:rPr lang="es-MX" sz="12800" dirty="0" smtClean="0"/>
              <a:t>- Grupo de trabajo sobre detenciones arbitrarias</a:t>
            </a:r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r>
              <a:rPr lang="es-MX" sz="12800" dirty="0"/>
              <a:t>internamiento de “locos” como control social desde la Revolución francesa (Michel Foucault)</a:t>
            </a:r>
          </a:p>
          <a:p>
            <a:r>
              <a:rPr lang="es-MX" sz="12800" dirty="0"/>
              <a:t>-  </a:t>
            </a:r>
          </a:p>
          <a:p>
            <a:endParaRPr lang="es-MX" sz="12800" dirty="0"/>
          </a:p>
          <a:p>
            <a:r>
              <a:rPr lang="es-MX" sz="12800" dirty="0"/>
              <a:t> Los Estados Parte reconocen el derecho en igualdad de condiciones de todas las personas con discapacidad a vivir en la comunidad, con </a:t>
            </a:r>
            <a:r>
              <a:rPr lang="es-MX" sz="12800" b="1" u="sng" dirty="0"/>
              <a:t>opciones iguales a las de los demás</a:t>
            </a:r>
            <a:r>
              <a:rPr lang="es-MX" sz="12800" dirty="0"/>
              <a:t>…, </a:t>
            </a:r>
          </a:p>
          <a:p>
            <a:r>
              <a:rPr lang="es-MX" sz="12800" dirty="0"/>
              <a:t>…y adoptarán medidas efectivas y pertinentes para facilitar el pleno goce de este derecho por las personas con discapacidad y su plena inclusión y participación en la comunidad</a:t>
            </a:r>
          </a:p>
          <a:p>
            <a:r>
              <a:rPr lang="es-MX" sz="12800" i="1" dirty="0"/>
              <a:t>= énfasis en OPCIONES: que no se trata de una decisión de un experto basada en NECESIDADES (supuestamente) OBJETIVAS (…diagnosis medico), sino de una OPCIÓN de la persona con discapacidad</a:t>
            </a:r>
          </a:p>
          <a:p>
            <a:endParaRPr lang="es-MX" sz="12800" i="1" dirty="0"/>
          </a:p>
          <a:p>
            <a:endParaRPr lang="cs-CZ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6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s-MX" b="1" dirty="0" smtClean="0"/>
              <a:t>Políticas de no discriminación: desde lo individual hasta lo estructural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967" y="1756525"/>
            <a:ext cx="10058400" cy="4023360"/>
          </a:xfrm>
        </p:spPr>
        <p:txBody>
          <a:bodyPr>
            <a:normAutofit/>
          </a:bodyPr>
          <a:lstStyle/>
          <a:p>
            <a:r>
              <a:rPr lang="es-MX" sz="2800" dirty="0"/>
              <a:t>- </a:t>
            </a:r>
            <a:r>
              <a:rPr lang="es-MX" sz="2800" dirty="0" smtClean="0"/>
              <a:t>No se (debe) trata(r) de una política aislada, de algo meramente simbólico o de mera compensación de las políticas dominantes</a:t>
            </a:r>
          </a:p>
          <a:p>
            <a:r>
              <a:rPr lang="es-MX" sz="2800" dirty="0" smtClean="0"/>
              <a:t>- Desarrollo basado en Derechos Humanos: rol activo de titulares de derechos en el diseño, implementación, monitoreo y evaluación de los proyectos y políticas</a:t>
            </a:r>
          </a:p>
          <a:p>
            <a:r>
              <a:rPr lang="es-MX" sz="2800" dirty="0" smtClean="0"/>
              <a:t>- Agenda 2030: enfoque en necesidad de superar las desigualdades adentro de las sociedades</a:t>
            </a:r>
          </a:p>
          <a:p>
            <a:r>
              <a:rPr lang="es-MX" sz="2800" dirty="0" smtClean="0"/>
              <a:t>- Indicadores de DDHH: indicadores de estructura, proceso e impacto</a:t>
            </a:r>
          </a:p>
          <a:p>
            <a:endParaRPr lang="es-MX" sz="12800" dirty="0" smtClean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es-MX" sz="12800" dirty="0"/>
          </a:p>
          <a:p>
            <a:endParaRPr lang="cs-CZ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46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1688</TotalTime>
  <Words>543</Words>
  <Application>Microsoft Office PowerPoint</Application>
  <PresentationFormat>Panorámica</PresentationFormat>
  <Paragraphs>94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Tratados internacionales de Derechos Humanos                                          </vt:lpstr>
      <vt:lpstr>Tratados internacionales de Derechos Humanos (a continuación)</vt:lpstr>
      <vt:lpstr>Artículo 19 CDPD – Derecho a vivir de forma independiente y a ser incluido en la comunidad, parte a)</vt:lpstr>
      <vt:lpstr>Órganos del Consejo de Derechos Humanos (relatorías especiales, grupos de trabajo) de particular relevancia para México</vt:lpstr>
      <vt:lpstr>Políticas de no discriminación: desde lo individual hasta lo estructural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lidé malují</dc:title>
  <dc:creator>denise costa</dc:creator>
  <cp:lastModifiedBy>Jan Jarab</cp:lastModifiedBy>
  <cp:revision>161</cp:revision>
  <dcterms:created xsi:type="dcterms:W3CDTF">2017-02-11T17:33:18Z</dcterms:created>
  <dcterms:modified xsi:type="dcterms:W3CDTF">2018-09-05T00:01:09Z</dcterms:modified>
</cp:coreProperties>
</file>